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2778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6F6C3-1E5C-4036-A3AA-598E073E063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CFA9E-E56E-4FF8-9B6B-A505555F42C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9288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62789-3724-4D39-90C1-04B87112370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4886B-6EAB-4B8B-8CCF-090043D66C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9710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8094B-5EA1-489E-8EDC-DE8787F3142F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17870-4AE0-476D-95BA-6F179D8EC1B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472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FB33C-BE30-4CEC-A7E7-593022FCE28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9CAE4-3AAA-4EED-BB87-E01C2A155E7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2393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D692E-B532-4B2E-A170-E955DC0951BE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E5E00-3B53-47C5-B160-89594C225A6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5489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AE3FA-B230-44A5-BA16-7B69E1BF7C9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ECF06-0A7C-4E62-9EAD-CC00E57A124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494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0EF4B-4AC9-4851-A5DF-700D4145159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6C97-ADEA-49A6-BAA5-C268A34FB1A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4198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0A4FB-6459-4CB7-AE16-FD9C85DDF6E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BA8CD-C251-4990-BBBD-2209D42957F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8952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93FC4-664C-4A38-BB8A-638A48BC565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77DDC-F4F8-4964-A395-DEB4B45C224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9064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3C9FD-0EFC-47E6-978E-0E401DC6E7C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055D6-EA47-47A5-B1EB-C0083E36891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8478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FCD5C-B017-47EA-8CF0-3D1547E97D0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63BA8-3B56-4C8F-8DC9-467AC759361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611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CD1505-D39D-4C51-85AD-DF248C91A57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17B2A8-6D33-4C27-ADCB-D16E4EE3186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feld 5"/>
          <p:cNvSpPr txBox="1">
            <a:spLocks noChangeArrowheads="1"/>
          </p:cNvSpPr>
          <p:nvPr/>
        </p:nvSpPr>
        <p:spPr bwMode="auto">
          <a:xfrm>
            <a:off x="627063" y="4705660"/>
            <a:ext cx="8007350" cy="9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US" sz="1100"/>
              <a:t>Consecutive sections of unfixed, human foreskin. A) Staining with anti-sVEGFR2/KDR antibodies (#102-PA19). Note signal in epidermis and vessels. B) Staining with anti-membrane-bound VEGFR-2/KDR (#101-M32). Note staining in vessels. C) Negative control. Note non-specific fluorescence in  the hornified layer of the epithelium. </a:t>
            </a:r>
          </a:p>
          <a:p>
            <a:pPr algn="just" eaLnBrk="1" hangingPunct="1"/>
            <a:endParaRPr lang="en-US" sz="1000"/>
          </a:p>
          <a:p>
            <a:pPr algn="just" eaLnBrk="1" hangingPunct="1"/>
            <a:r>
              <a:rPr lang="en-US" sz="900"/>
              <a:t>Provided by Prof. J. Wilting, Göttingen, Germany.</a:t>
            </a:r>
          </a:p>
        </p:txBody>
      </p:sp>
      <p:sp>
        <p:nvSpPr>
          <p:cNvPr id="2052" name="Textfeld 7"/>
          <p:cNvSpPr txBox="1">
            <a:spLocks noChangeArrowheads="1"/>
          </p:cNvSpPr>
          <p:nvPr/>
        </p:nvSpPr>
        <p:spPr bwMode="auto">
          <a:xfrm>
            <a:off x="606427" y="1054646"/>
            <a:ext cx="7935312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1900" b="1" u="sng" dirty="0" err="1">
                <a:cs typeface="Arial" charset="0"/>
              </a:rPr>
              <a:t>Polyclonal</a:t>
            </a:r>
            <a:r>
              <a:rPr lang="de-DE" sz="1900" b="1" u="sng" dirty="0">
                <a:cs typeface="Arial" charset="0"/>
              </a:rPr>
              <a:t> </a:t>
            </a:r>
            <a:r>
              <a:rPr lang="de-DE" sz="1900" b="1" u="sng" dirty="0" err="1">
                <a:cs typeface="Arial" charset="0"/>
              </a:rPr>
              <a:t>antibody</a:t>
            </a:r>
            <a:r>
              <a:rPr lang="de-DE" sz="1900" b="1" u="sng" dirty="0">
                <a:cs typeface="Arial" charset="0"/>
              </a:rPr>
              <a:t> </a:t>
            </a:r>
            <a:r>
              <a:rPr lang="de-DE" sz="1900" b="1" u="sng" dirty="0" err="1">
                <a:cs typeface="Arial" charset="0"/>
              </a:rPr>
              <a:t>against</a:t>
            </a:r>
            <a:r>
              <a:rPr lang="de-DE" sz="1900" b="1" u="sng" dirty="0">
                <a:cs typeface="Arial" charset="0"/>
              </a:rPr>
              <a:t> native human soluble </a:t>
            </a:r>
            <a:r>
              <a:rPr lang="de-DE" sz="1900" b="1" u="sng" dirty="0" smtClean="0">
                <a:cs typeface="Arial" charset="0"/>
              </a:rPr>
              <a:t>VEGFR-2/KDR</a:t>
            </a:r>
          </a:p>
          <a:p>
            <a:pPr algn="ctr" eaLnBrk="1" hangingPunct="1"/>
            <a:r>
              <a:rPr lang="de-DE" sz="1600" dirty="0" smtClean="0">
                <a:cs typeface="Arial" charset="0"/>
              </a:rPr>
              <a:t>(</a:t>
            </a:r>
            <a:r>
              <a:rPr lang="de-DE" sz="1600" dirty="0" err="1" smtClean="0">
                <a:cs typeface="Arial" charset="0"/>
              </a:rPr>
              <a:t>Endogenous</a:t>
            </a:r>
            <a:r>
              <a:rPr lang="de-DE" sz="1600" dirty="0" smtClean="0">
                <a:cs typeface="Arial" charset="0"/>
              </a:rPr>
              <a:t> </a:t>
            </a:r>
            <a:r>
              <a:rPr lang="de-DE" sz="1600" dirty="0" err="1" smtClean="0">
                <a:cs typeface="Arial" charset="0"/>
              </a:rPr>
              <a:t>sKDR</a:t>
            </a:r>
            <a:r>
              <a:rPr lang="de-DE" sz="1600" dirty="0" smtClean="0">
                <a:cs typeface="Arial" charset="0"/>
              </a:rPr>
              <a:t>; </a:t>
            </a:r>
            <a:r>
              <a:rPr lang="de-DE" sz="1600" dirty="0" err="1" smtClean="0">
                <a:cs typeface="Arial" charset="0"/>
              </a:rPr>
              <a:t>Cat</a:t>
            </a:r>
            <a:r>
              <a:rPr lang="de-DE" sz="1600" dirty="0" smtClean="0">
                <a:cs typeface="Arial" charset="0"/>
              </a:rPr>
              <a:t># 102-PA19S / -PA19)</a:t>
            </a:r>
            <a:r>
              <a:rPr lang="de-DE" sz="1900" b="1" u="sng" dirty="0" smtClean="0">
                <a:cs typeface="Arial" charset="0"/>
              </a:rPr>
              <a:t> </a:t>
            </a:r>
            <a:endParaRPr lang="de-DE" sz="1900" b="1" u="sng" dirty="0">
              <a:cs typeface="Arial" charset="0"/>
            </a:endParaRPr>
          </a:p>
        </p:txBody>
      </p:sp>
      <p:pic>
        <p:nvPicPr>
          <p:cNvPr id="2053" name="Grafik 6" descr="anti-human sKDR Wilting Fig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05" y="2633907"/>
            <a:ext cx="7832879" cy="1928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feld 8"/>
          <p:cNvSpPr txBox="1">
            <a:spLocks noChangeArrowheads="1"/>
          </p:cNvSpPr>
          <p:nvPr/>
        </p:nvSpPr>
        <p:spPr bwMode="auto">
          <a:xfrm>
            <a:off x="660217" y="1919509"/>
            <a:ext cx="7831308" cy="600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GB" sz="1100" dirty="0"/>
              <a:t>The polyclonal antibody was generated in rabbits immunized with a peptide of the unique C-terminal end of native human soluble VEGFR-2/KDR (</a:t>
            </a:r>
            <a:r>
              <a:rPr lang="en-US" sz="1100" b="1" i="1" dirty="0">
                <a:solidFill>
                  <a:srgbClr val="C00000"/>
                </a:solidFill>
              </a:rPr>
              <a:t>C</a:t>
            </a:r>
            <a:r>
              <a:rPr lang="en-US" sz="1100" i="1" dirty="0">
                <a:solidFill>
                  <a:srgbClr val="C00000"/>
                </a:solidFill>
              </a:rPr>
              <a:t>GRETILDH</a:t>
            </a:r>
            <a:r>
              <a:rPr lang="en-US" sz="1100" b="1" i="1" dirty="0">
                <a:solidFill>
                  <a:srgbClr val="C00000"/>
                </a:solidFill>
              </a:rPr>
              <a:t>S</a:t>
            </a:r>
            <a:r>
              <a:rPr lang="en-US" sz="1100" i="1" dirty="0">
                <a:solidFill>
                  <a:srgbClr val="C00000"/>
                </a:solidFill>
              </a:rPr>
              <a:t>AEAVGMP</a:t>
            </a:r>
            <a:r>
              <a:rPr lang="en-GB" sz="1100" dirty="0"/>
              <a:t>) [</a:t>
            </a:r>
            <a:r>
              <a:rPr lang="en-US" sz="1100" dirty="0"/>
              <a:t>Albuquerque et al., Nature Medicine 2009]. </a:t>
            </a:r>
            <a:r>
              <a:rPr lang="en-GB" sz="1100" dirty="0"/>
              <a:t>Anti-human soluble VEGFR-2/KDR was purified by affinity chromatography with immobilized Protein A.</a:t>
            </a:r>
            <a:endParaRPr lang="de-DE" sz="1100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419101" y="116681"/>
            <a:ext cx="8445501" cy="6596063"/>
            <a:chOff x="173" y="66"/>
            <a:chExt cx="5320" cy="4155"/>
          </a:xfrm>
        </p:grpSpPr>
        <p:grpSp>
          <p:nvGrpSpPr>
            <p:cNvPr id="8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0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GB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1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GB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GB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16</cp:revision>
  <dcterms:created xsi:type="dcterms:W3CDTF">2009-08-27T09:34:27Z</dcterms:created>
  <dcterms:modified xsi:type="dcterms:W3CDTF">2015-03-24T10:40:54Z</dcterms:modified>
</cp:coreProperties>
</file>